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76" r:id="rId2"/>
    <p:sldId id="31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8" r:id="rId23"/>
    <p:sldId id="311" r:id="rId24"/>
    <p:sldId id="300" r:id="rId25"/>
    <p:sldId id="301" r:id="rId26"/>
    <p:sldId id="302" r:id="rId27"/>
    <p:sldId id="299" r:id="rId28"/>
    <p:sldId id="312" r:id="rId29"/>
    <p:sldId id="303" r:id="rId30"/>
    <p:sldId id="305" r:id="rId31"/>
    <p:sldId id="306" r:id="rId32"/>
    <p:sldId id="304" r:id="rId33"/>
    <p:sldId id="308" r:id="rId34"/>
    <p:sldId id="309" r:id="rId35"/>
  </p:sldIdLst>
  <p:sldSz cx="9144000" cy="6858000" type="screen4x3"/>
  <p:notesSz cx="6805613" cy="99441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10"/>
    <a:srgbClr val="00A0D2"/>
    <a:srgbClr val="00ADCD"/>
    <a:srgbClr val="FFFFFF"/>
    <a:srgbClr val="005A6F"/>
    <a:srgbClr val="4497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2988" autoAdjust="0"/>
    <p:restoredTop sz="94660"/>
  </p:normalViewPr>
  <p:slideViewPr>
    <p:cSldViewPr>
      <p:cViewPr varScale="1">
        <p:scale>
          <a:sx n="113" d="100"/>
          <a:sy n="113" d="100"/>
        </p:scale>
        <p:origin x="-1596" y="-102"/>
      </p:cViewPr>
      <p:guideLst>
        <p:guide orient="horz" pos="1071"/>
        <p:guide orient="horz" pos="2160"/>
        <p:guide orient="horz" pos="865"/>
        <p:guide pos="2880"/>
        <p:guide pos="1156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7773823-BDAA-4916-B693-F25DAADC40E0}" type="datetime1">
              <a:rPr lang="en-US" altLang="nl-NL"/>
              <a:pPr/>
              <a:t>14-Dec-14</a:t>
            </a:fld>
            <a:endParaRPr lang="en-US" altLang="nl-NL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7A45BF6-444A-4ED6-967F-7F6E13973977}" type="slidenum">
              <a:rPr lang="en-US" altLang="nl-NL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999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91BC7887-38E6-4DAF-9B86-6DE6E7E4C3FF}" type="datetime1">
              <a:rPr lang="en-US" altLang="nl-NL"/>
              <a:pPr/>
              <a:t>14-Dec-14</a:t>
            </a:fld>
            <a:endParaRPr lang="en-US" altLang="nl-NL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4CB6B52-B581-41D4-A325-4C09F5B1EAD8}" type="slidenum">
              <a:rPr lang="en-US" altLang="nl-NL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015741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7" name="Rectangle 67"/>
          <p:cNvSpPr>
            <a:spLocks noChangeArrowheads="1"/>
          </p:cNvSpPr>
          <p:nvPr userDrawn="1"/>
        </p:nvSpPr>
        <p:spPr bwMode="blackWhite">
          <a:xfrm>
            <a:off x="0" y="1700213"/>
            <a:ext cx="9144000" cy="5157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6" name="Rectangle 56"/>
          <p:cNvSpPr>
            <a:spLocks noGrp="1" noChangeArrowheads="1"/>
          </p:cNvSpPr>
          <p:nvPr>
            <p:ph type="ctrTitle" sz="quarter"/>
          </p:nvPr>
        </p:nvSpPr>
        <p:spPr>
          <a:xfrm>
            <a:off x="1798638" y="2286000"/>
            <a:ext cx="6583362" cy="57943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altLang="nl-NL" noProof="0" smtClean="0"/>
              <a:t>Click to edit Master title style</a:t>
            </a:r>
          </a:p>
        </p:txBody>
      </p:sp>
      <p:sp>
        <p:nvSpPr>
          <p:cNvPr id="25657" name="Rectangle 5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98638" y="3886200"/>
            <a:ext cx="6583362" cy="336550"/>
          </a:xfrm>
        </p:spPr>
        <p:txBody>
          <a:bodyPr/>
          <a:lstStyle>
            <a:lvl1pPr marL="0" indent="0">
              <a:lnSpc>
                <a:spcPct val="80000"/>
              </a:lnSpc>
              <a:buFont typeface="Zapf Dingbats" pitchFamily="64" charset="2"/>
              <a:buNone/>
              <a:defRPr sz="2000"/>
            </a:lvl1pPr>
          </a:lstStyle>
          <a:p>
            <a:pPr lvl="0"/>
            <a:r>
              <a:rPr lang="en-US" altLang="nl-NL" noProof="0" smtClean="0"/>
              <a:t>Click to edit Master subtitle style</a:t>
            </a:r>
          </a:p>
        </p:txBody>
      </p:sp>
      <p:sp>
        <p:nvSpPr>
          <p:cNvPr id="25659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E86AFAC-53E1-4EAC-A6FE-32230D766046}" type="datetime1">
              <a:rPr lang="en-US" altLang="nl-NL"/>
              <a:pPr/>
              <a:t>14-Dec-14</a:t>
            </a:fld>
            <a:endParaRPr lang="en-US" altLang="nl-NL">
              <a:solidFill>
                <a:schemeClr val="tx1"/>
              </a:solidFill>
            </a:endParaRPr>
          </a:p>
        </p:txBody>
      </p:sp>
      <p:sp>
        <p:nvSpPr>
          <p:cNvPr id="25660" name="Rectangle 6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D56C6E1-5911-4850-885F-AAEF33611A5D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25661" name="Rectangle 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5E205-61A7-43A7-BBD6-52D65186E74D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7BF731-4E3F-4CF2-92C0-DD20D9DF5280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285057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73850" y="609600"/>
            <a:ext cx="1970088" cy="33528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62000" y="609600"/>
            <a:ext cx="5759450" cy="33528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4ADE2-63D1-4D10-8C41-755A716670ED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06F8E-6D8B-411D-B2A8-EDAAB93100AC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20128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9B998F09-89A1-4F82-B943-3439030194EE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F8CBAD-557B-4744-BCC8-12C077C8A03E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34454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5B02819-DA11-4D6B-9F79-36AE6B299988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FFF9D1D-3F32-421F-9390-225B5340D58D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99867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en diagram of 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SmartArt 2"/>
          <p:cNvSpPr>
            <a:spLocks noGrp="1"/>
          </p:cNvSpPr>
          <p:nvPr>
            <p:ph type="dgm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03E8C96-9C6E-465F-A6C7-0C2E452FF5AC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8ECB2A1-78BC-45B6-9B8F-B42A91E78DC0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20827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BD3D800E-ECC2-42B5-89F7-8C6E0E63AA20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8C2458-175B-43BC-BB15-C81F4917FB1A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9431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8B7230B0-38EB-4BAA-AD6A-39115521450C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B64210F-BD5C-425D-8783-6FC07CB6717C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504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7BFB2-1E5B-4C62-BCF9-56733655DB09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333D2D-1D40-46C6-BAF9-8835624F0F0D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4000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B6137E-4E86-4009-B29E-E37285651321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EAEFEC-C9DA-4211-B047-911AC615085D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0424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1F8D8C-C309-4C61-8C2C-CC65494D55B0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AEDD43-C432-48D3-BF1D-1BA5BD52B62B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04992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F2C8D4-15F6-457C-A331-515FC5CA4461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5CBE9F-3B09-4817-94A3-00507A204447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05223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F09BED-47F0-4656-B9BD-C42CC8A64A9B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189F74-D4A2-4734-91A6-A36CE6107FB8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2376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D2F987-8D42-4BD9-8353-5AEFA93A3417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8F9B30-72C2-48DE-8DCD-3E0272F33384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940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F091D-F8D4-4A88-826F-71B470254E84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4BE534-A06C-4D6E-AA1D-EA00105F73C3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329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E0D04-1322-4DB4-B29A-4EF41E0D83F7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A79D49-EF3B-4F46-9ED5-41E1C3D12F94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1106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1" name="Rectangle 55"/>
          <p:cNvSpPr>
            <a:spLocks noChangeArrowheads="1"/>
          </p:cNvSpPr>
          <p:nvPr userDrawn="1"/>
        </p:nvSpPr>
        <p:spPr bwMode="blackWhite">
          <a:xfrm>
            <a:off x="0" y="1377950"/>
            <a:ext cx="9144000" cy="548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461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09600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title style</a:t>
            </a:r>
          </a:p>
        </p:txBody>
      </p:sp>
      <p:sp>
        <p:nvSpPr>
          <p:cNvPr id="24623" name="Rectangle 47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62000" y="1762125"/>
            <a:ext cx="788193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 smtClean="0"/>
              <a:t>Click to edit Master text styles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24624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EAA1B265-39D4-40BF-BFEC-9AD52B4D4C94}" type="datetime1">
              <a:rPr lang="en-US" altLang="nl-NL"/>
              <a:pPr/>
              <a:t>14-Dec-14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24625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3196E4C-C436-4CCB-A1A8-339CA8D4328E}" type="slidenum">
              <a:rPr lang="en-US" altLang="nl-NL"/>
              <a:pPr/>
              <a:t>‹nr.›</a:t>
            </a:fld>
            <a:endParaRPr lang="en-US" altLang="nl-NL"/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ED0010"/>
        </a:buClr>
        <a:buSzPct val="60000"/>
        <a:buFont typeface="Zapf Dingbats" pitchFamily="64" charset="2"/>
        <a:buChar char="n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8191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6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400">
          <a:solidFill>
            <a:srgbClr val="000000"/>
          </a:solidFill>
          <a:latin typeface="+mn-lt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200">
          <a:solidFill>
            <a:srgbClr val="000000"/>
          </a:solidFill>
          <a:latin typeface="+mn-lt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284" y="2060848"/>
            <a:ext cx="7355904" cy="1470025"/>
          </a:xfrm>
        </p:spPr>
        <p:txBody>
          <a:bodyPr>
            <a:normAutofit fontScale="90000"/>
          </a:bodyPr>
          <a:lstStyle/>
          <a:p>
            <a:r>
              <a:rPr lang="nl-NL" sz="6000" b="1" dirty="0" smtClean="0"/>
              <a:t>Objects</a:t>
            </a:r>
            <a:r>
              <a:rPr lang="nl-NL" sz="6000" dirty="0"/>
              <a:t>?</a:t>
            </a:r>
            <a:r>
              <a:rPr lang="nl-NL" sz="6000" b="1" dirty="0" smtClean="0"/>
              <a:t> </a:t>
            </a:r>
            <a:r>
              <a:rPr lang="nl-NL" sz="6000" dirty="0"/>
              <a:t>N</a:t>
            </a:r>
            <a:r>
              <a:rPr lang="nl-NL" sz="6000" b="1" dirty="0" smtClean="0"/>
              <a:t>o </a:t>
            </a:r>
            <a:r>
              <a:rPr lang="nl-NL" sz="6000" dirty="0" smtClean="0"/>
              <a:t>T</a:t>
            </a:r>
            <a:r>
              <a:rPr lang="nl-NL" sz="6000" b="1" dirty="0" smtClean="0"/>
              <a:t>hanks!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3457951"/>
            <a:ext cx="6400800" cy="338554"/>
          </a:xfrm>
        </p:spPr>
        <p:txBody>
          <a:bodyPr/>
          <a:lstStyle/>
          <a:p>
            <a:r>
              <a:rPr lang="nl-NL" dirty="0" smtClean="0">
                <a:solidFill>
                  <a:schemeClr val="tx1"/>
                </a:solidFill>
              </a:rPr>
              <a:t>Using C++ effectively on small microcontrollers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86272" y="4336504"/>
            <a:ext cx="6302152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 van Ooijen MSc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Hogeschool Utrecht, Netherlands, 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 </a:t>
            </a:r>
            <a:r>
              <a:rPr lang="nl-NL" b="1" dirty="0" smtClean="0">
                <a:solidFill>
                  <a:schemeClr val="tx1"/>
                </a:solidFill>
              </a:rPr>
              <a:t>  senior </a:t>
            </a:r>
            <a:r>
              <a:rPr lang="nl-NL" b="1" dirty="0" err="1" smtClean="0">
                <a:solidFill>
                  <a:schemeClr val="tx1"/>
                </a:solidFill>
              </a:rPr>
              <a:t>lecturer</a:t>
            </a:r>
            <a:r>
              <a:rPr lang="nl-NL" b="1" dirty="0" smtClean="0">
                <a:solidFill>
                  <a:schemeClr val="tx1"/>
                </a:solidFill>
              </a:rPr>
              <a:t>  Computer Engineering</a:t>
            </a: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wouter.vanooijen@hu.nl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nl-NL" b="1" dirty="0" smtClean="0">
              <a:solidFill>
                <a:schemeClr val="tx1"/>
              </a:solidFill>
            </a:endParaRPr>
          </a:p>
          <a:p>
            <a:pPr algn="l"/>
            <a:r>
              <a:rPr lang="nl-NL" b="1" dirty="0" smtClean="0">
                <a:solidFill>
                  <a:schemeClr val="tx1"/>
                </a:solidFill>
              </a:rPr>
              <a:t>Meeting C++ </a:t>
            </a:r>
            <a:r>
              <a:rPr lang="nl-NL" b="1" dirty="0">
                <a:solidFill>
                  <a:schemeClr val="tx1"/>
                </a:solidFill>
              </a:rPr>
              <a:t>B</a:t>
            </a:r>
            <a:r>
              <a:rPr lang="nl-NL" b="1" dirty="0" smtClean="0">
                <a:solidFill>
                  <a:schemeClr val="tx1"/>
                </a:solidFill>
              </a:rPr>
              <a:t>erlin 2014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35412"/>
            <a:ext cx="1736681" cy="191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nl-NL" dirty="0" smtClean="0"/>
              <a:t>Test case: blink a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4869160"/>
            <a:ext cx="8229600" cy="1557349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T</a:t>
            </a:r>
            <a:r>
              <a:rPr lang="nl-NL" b="1" dirty="0" smtClean="0"/>
              <a:t>he embedded equivalent of ”Hello world”</a:t>
            </a:r>
          </a:p>
          <a:p>
            <a:pPr marL="0" indent="0">
              <a:buNone/>
            </a:pPr>
            <a:endParaRPr lang="nl-NL" b="1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4006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4290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Blink a LED in 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73746"/>
            <a:ext cx="7165744" cy="35394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the pointer to an IO port related register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GPIOREG( port, offset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(*(volatile int *)( 0x50000000 + (port) * 0x10000 + (offset)))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set the pin port.pin 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1 );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PIN_SET( 1, 0, 0 );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9872" y="3358225"/>
            <a:ext cx="5562600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	r4, .L98  // get the I/O register address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r3, #1    // get -1 into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r0, [r4]  // store -1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	r1, [r4]  // store 0 in the I/O register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	2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L98:</a:t>
            </a:r>
            <a:endParaRPr 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word	1074036740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5269706"/>
            <a:ext cx="2971799" cy="1283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Some ugly details (initialization, timing, …) have been omitted to concentrate on making the pin high and low.</a:t>
            </a:r>
            <a:endParaRPr lang="en-US" sz="1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11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60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4775"/>
          </a:xfrm>
        </p:spPr>
        <p:txBody>
          <a:bodyPr/>
          <a:lstStyle/>
          <a:p>
            <a:r>
              <a:rPr lang="en-US" b="1" dirty="0">
                <a:cs typeface="Courier New" panose="02070309020205020404" pitchFamily="49" charset="0"/>
              </a:rPr>
              <a:t>PIN_SET( 1, 0, 1 </a:t>
            </a:r>
            <a:r>
              <a:rPr lang="en-US" b="1" dirty="0" smtClean="0">
                <a:cs typeface="Courier New" panose="02070309020205020404" pitchFamily="49" charset="0"/>
              </a:rPr>
              <a:t>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52800"/>
            <a:ext cx="8856984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Abstraction of an I/O pin</a:t>
            </a:r>
          </a:p>
          <a:p>
            <a:pPr marL="476250" lvl="1" indent="0">
              <a:buNone/>
            </a:pPr>
            <a:r>
              <a:rPr lang="en-US" sz="2200" b="1" dirty="0" smtClean="0"/>
              <a:t>+ Efficient</a:t>
            </a:r>
          </a:p>
          <a:p>
            <a:pPr marL="476250" lvl="1" indent="0">
              <a:buNone/>
            </a:pPr>
            <a:r>
              <a:rPr lang="en-US" sz="2200" b="1" dirty="0" smtClean="0"/>
              <a:t>-  Can’t easily be replaced or augmented by the user</a:t>
            </a:r>
          </a:p>
          <a:p>
            <a:pPr marL="476250" lvl="1" indent="0">
              <a:buNone/>
            </a:pPr>
            <a:r>
              <a:rPr lang="en-US" sz="2200" b="1" dirty="0" smtClean="0"/>
              <a:t>-  </a:t>
            </a:r>
            <a:r>
              <a:rPr lang="en-US" sz="2200" b="1" dirty="0"/>
              <a:t>I</a:t>
            </a:r>
            <a:r>
              <a:rPr lang="en-US" sz="2200" b="1" dirty="0" smtClean="0"/>
              <a:t>t is a macro! (scope, textual parameters, … )</a:t>
            </a:r>
            <a:endParaRPr lang="nl-NL" sz="2200" b="1" dirty="0" smtClean="0"/>
          </a:p>
          <a:p>
            <a:pPr marL="0" indent="0">
              <a:buNone/>
            </a:pPr>
            <a:endParaRPr lang="nl-NL" sz="2200" b="1" dirty="0"/>
          </a:p>
          <a:p>
            <a:pPr marL="0" indent="0">
              <a:buNone/>
            </a:pPr>
            <a:endParaRPr lang="en-US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069639"/>
            <a:ext cx="662873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the pin port.pin to value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\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GPIOREG( (port), 0x04 &lt;&lt; (pin) ) = (value) ? -1 : 0;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550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157986" cy="39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5953"/>
            <a:ext cx="3876242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nl-NL" sz="3600" dirty="0" smtClean="0"/>
              <a:t>Classic OO pin abstraction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74848" y="1853560"/>
            <a:ext cx="82296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 int &amp; gpioreg( int port, int offset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* (volatile int *) ( 0x50000000 + port * 0x10000 + offset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: public pin_out 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const int port, pin;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lpc1114_gpio( int port, int pin )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pin{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gpioreg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port, 0x04 &lt;&lt; pin ) = x ? -1 : 0;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739843" y="3356992"/>
            <a:ext cx="3224645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13</a:t>
            </a:fld>
            <a:endParaRPr lang="nl-NL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5846828"/>
            <a:ext cx="5184576" cy="508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b="1" dirty="0" smtClean="0"/>
              <a:t>Abstract class </a:t>
            </a:r>
            <a:r>
              <a:rPr lang="nl-NL" sz="2200" b="1" dirty="0" err="1" smtClean="0"/>
              <a:t>with</a:t>
            </a:r>
            <a:r>
              <a:rPr lang="nl-NL" sz="2200" b="1" dirty="0" smtClean="0"/>
              <a:t> virtual </a:t>
            </a:r>
            <a:r>
              <a:rPr lang="nl-NL" sz="2200" b="1" dirty="0" err="1" smtClean="0"/>
              <a:t>functions</a:t>
            </a:r>
            <a:endParaRPr lang="nl-NL" sz="22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03" y="188640"/>
            <a:ext cx="2867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6264696" cy="710952"/>
          </a:xfrm>
        </p:spPr>
        <p:txBody>
          <a:bodyPr>
            <a:noAutofit/>
          </a:bodyPr>
          <a:lstStyle/>
          <a:p>
            <a:r>
              <a:rPr lang="nl-NL" dirty="0" smtClean="0">
                <a:sym typeface="Wingdings" panose="05000000000000000000" pitchFamily="2" charset="2"/>
              </a:rPr>
              <a:t>Metrics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75511"/>
              </p:ext>
            </p:extLst>
          </p:nvPr>
        </p:nvGraphicFramePr>
        <p:xfrm>
          <a:off x="467544" y="3472408"/>
          <a:ext cx="74812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871"/>
                <a:gridCol w="1504281"/>
                <a:gridCol w="2823123"/>
              </a:tblGrid>
              <a:tr h="279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 </a:t>
                      </a:r>
                    </a:p>
                    <a:p>
                      <a:r>
                        <a:rPr lang="nl-NL" sz="2400" dirty="0" smtClean="0"/>
                        <a:t>(macro)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C++</a:t>
                      </a:r>
                    </a:p>
                    <a:p>
                      <a:r>
                        <a:rPr lang="nl-NL" sz="2400" dirty="0" smtClean="0"/>
                        <a:t>(virtual </a:t>
                      </a:r>
                      <a:r>
                        <a:rPr lang="nl-NL" sz="2400" dirty="0" err="1" smtClean="0"/>
                        <a:t>functions</a:t>
                      </a:r>
                      <a:r>
                        <a:rPr lang="nl-NL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Code (bytes Flash)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68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CPU </a:t>
                      </a:r>
                      <a:r>
                        <a:rPr lang="nl-NL" sz="2400" dirty="0" err="1" smtClean="0"/>
                        <a:t>cycles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~ 56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51520" y="55892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ym typeface="Wingdings" panose="05000000000000000000" pitchFamily="2" charset="2"/>
              </a:rPr>
              <a:t>What</a:t>
            </a:r>
            <a:r>
              <a:rPr lang="nl-NL" b="1" dirty="0" smtClean="0">
                <a:sym typeface="Wingdings" panose="05000000000000000000" pitchFamily="2" charset="2"/>
              </a:rPr>
              <a:t> has </a:t>
            </a:r>
            <a:r>
              <a:rPr lang="nl-NL" b="1" dirty="0" err="1" smtClean="0">
                <a:sym typeface="Wingdings" panose="05000000000000000000" pitchFamily="2" charset="2"/>
              </a:rPr>
              <a:t>gone</a:t>
            </a:r>
            <a:r>
              <a:rPr lang="nl-NL" b="1" dirty="0" smtClean="0">
                <a:sym typeface="Wingdings" panose="05000000000000000000" pitchFamily="2" charset="2"/>
              </a:rPr>
              <a:t> wrong?</a:t>
            </a:r>
            <a:endParaRPr lang="en-US" b="1" dirty="0"/>
          </a:p>
        </p:txBody>
      </p:sp>
      <p:sp>
        <p:nvSpPr>
          <p:cNvPr id="7" name="TextBox 3"/>
          <p:cNvSpPr txBox="1"/>
          <p:nvPr/>
        </p:nvSpPr>
        <p:spPr>
          <a:xfrm>
            <a:off x="5978011" y="2639720"/>
            <a:ext cx="197080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pin.set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427784" y="2644388"/>
            <a:ext cx="222528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1 );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0, 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Rechte verbindingslijn 8"/>
          <p:cNvCxnSpPr/>
          <p:nvPr/>
        </p:nvCxnSpPr>
        <p:spPr>
          <a:xfrm>
            <a:off x="4010665" y="3167608"/>
            <a:ext cx="24591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085384" y="3167608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7735547" y="3789040"/>
            <a:ext cx="14911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9600" b="1" dirty="0" smtClean="0">
                <a:sym typeface="Wingdings" panose="05000000000000000000" pitchFamily="2" charset="2"/>
              </a:rPr>
              <a:t></a:t>
            </a:r>
            <a:endParaRPr lang="en-US" sz="96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4581" y="1648698"/>
            <a:ext cx="8856984" cy="700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for set(1) + set(0) + ‘support’ code</a:t>
            </a:r>
            <a:endParaRPr lang="nl-NL" b="1" dirty="0" smtClean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14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815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6490"/>
            <a:ext cx="7139136" cy="1077218"/>
          </a:xfrm>
        </p:spPr>
        <p:txBody>
          <a:bodyPr/>
          <a:lstStyle/>
          <a:p>
            <a:r>
              <a:rPr lang="nl-NL" dirty="0" smtClean="0"/>
              <a:t>Generated code (C++ OO-style)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078" y="1628889"/>
            <a:ext cx="3587922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4689248"/>
            <a:ext cx="2590800" cy="1785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.L14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sp,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[sp, #12</a:t>
            </a:r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Z5blinkR7pin_out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.align	2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.L14:</a:t>
            </a:r>
          </a:p>
          <a:p>
            <a:pPr algn="l"/>
            <a:r>
              <a:rPr lang="en-US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.word	1342177284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7254" y="1552689"/>
            <a:ext cx="2327564" cy="25545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r0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.L12: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#0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blx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_Z5delayv</a:t>
            </a:r>
          </a:p>
          <a:p>
            <a:pPr algn="l"/>
            <a:r>
              <a:rPr lang="pt-BR" sz="10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</a:t>
            </a:r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.L12</a:t>
            </a:r>
            <a:endParaRPr lang="en-US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350583"/>
            <a:ext cx="2615020" cy="22467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_ZN12lpc1114_gpio3setEb: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#4]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push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lr}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#160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r4, r4, #7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r3, r4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ldr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[r0, #8]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mov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#4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r2, r2, #16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lsl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r0, r3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r3, r2, r0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neg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r1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r1, [r3]</a:t>
            </a:r>
          </a:p>
          <a:p>
            <a:pPr algn="l"/>
            <a:r>
              <a:rPr lang="pt-B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pop</a:t>
            </a:r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{r4, pc}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62254" y="1705089"/>
            <a:ext cx="19050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454" y="3716615"/>
            <a:ext cx="515548" cy="97263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6"/>
          <p:cNvCxnSpPr/>
          <p:nvPr/>
        </p:nvCxnSpPr>
        <p:spPr>
          <a:xfrm flipH="1">
            <a:off x="4932040" y="3683789"/>
            <a:ext cx="1352978" cy="6667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16016" y="2695689"/>
            <a:ext cx="1569002" cy="16548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15</a:t>
            </a:fld>
            <a:endParaRPr lang="nl-NL" dirty="0" smtClean="0"/>
          </a:p>
        </p:txBody>
      </p:sp>
      <p:sp>
        <p:nvSpPr>
          <p:cNvPr id="20" name="Rechthoek 19"/>
          <p:cNvSpPr/>
          <p:nvPr/>
        </p:nvSpPr>
        <p:spPr>
          <a:xfrm>
            <a:off x="2530890" y="6166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18</a:t>
            </a:r>
            <a:endParaRPr lang="nl-NL" dirty="0"/>
          </a:p>
        </p:txBody>
      </p:sp>
      <p:sp>
        <p:nvSpPr>
          <p:cNvPr id="22" name="Rechthoek 21"/>
          <p:cNvSpPr/>
          <p:nvPr/>
        </p:nvSpPr>
        <p:spPr>
          <a:xfrm>
            <a:off x="6443542" y="6289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26</a:t>
            </a:r>
            <a:endParaRPr lang="nl-NL" dirty="0"/>
          </a:p>
        </p:txBody>
      </p:sp>
      <p:sp>
        <p:nvSpPr>
          <p:cNvPr id="23" name="Rechthoek 22"/>
          <p:cNvSpPr/>
          <p:nvPr/>
        </p:nvSpPr>
        <p:spPr>
          <a:xfrm>
            <a:off x="8111380" y="380640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73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0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Courier New" panose="02070309020205020404" pitchFamily="49" charset="0"/>
              </a:rPr>
              <a:t>Why so much code?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Run-time polymorphism: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 Connection between operation and implementation is made at run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b="1" dirty="0"/>
              <a:t>T</a:t>
            </a:r>
            <a:r>
              <a:rPr lang="en-US" sz="2800" b="1" dirty="0" smtClean="0"/>
              <a:t>his takes code, CPU cycles, even some RAM, and </a:t>
            </a:r>
            <a:r>
              <a:rPr lang="en-US" sz="2800" b="1" dirty="0" smtClean="0">
                <a:solidFill>
                  <a:srgbClr val="FF0000"/>
                </a:solidFill>
              </a:rPr>
              <a:t>blocks optimizations</a:t>
            </a:r>
          </a:p>
          <a:p>
            <a:pPr marL="0" indent="0">
              <a:buNone/>
            </a:pPr>
            <a:endParaRPr lang="nl-NL" sz="2800" b="1" dirty="0"/>
          </a:p>
          <a:p>
            <a:pPr marL="0" indent="0">
              <a:buNone/>
            </a:pP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01" y="5085184"/>
            <a:ext cx="2428793" cy="12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67201"/>
            <a:ext cx="6400800" cy="2133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Fixed-hardware embedded systems don’t need such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run-time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flexibility, but</a:t>
            </a:r>
          </a:p>
          <a:p>
            <a:pPr>
              <a:buFont typeface="Wingdings"/>
              <a:buChar char="è"/>
            </a:pPr>
            <a:r>
              <a:rPr lang="en-US" sz="2800" b="1" dirty="0" smtClean="0">
                <a:sym typeface="Wingdings" panose="05000000000000000000" pitchFamily="2" charset="2"/>
              </a:rPr>
              <a:t> Efficient use of libraries does require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compile-time</a:t>
            </a:r>
            <a:r>
              <a:rPr lang="en-US" sz="2800" b="1" dirty="0" smtClean="0">
                <a:sym typeface="Wingdings" panose="05000000000000000000" pitchFamily="2" charset="2"/>
              </a:rPr>
              <a:t> flexibility</a:t>
            </a:r>
            <a:endParaRPr lang="en-US" sz="2800" b="1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686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Alternative:</a:t>
            </a:r>
            <a:br>
              <a:rPr lang="en-US" b="1" dirty="0" smtClean="0">
                <a:cs typeface="Courier New" panose="02070309020205020404" pitchFamily="49" charset="0"/>
              </a:rPr>
            </a:br>
            <a:r>
              <a:rPr lang="en-US" b="1" dirty="0" smtClean="0">
                <a:cs typeface="Courier New" panose="02070309020205020404" pitchFamily="49" charset="0"/>
              </a:rPr>
              <a:t>compile-time polymorphism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435280" cy="3816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Static classes (or structs) can be used as compile-time encapsulation of data and operations.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Template parameters can be used to pass such an encapsulation to another one.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These are compile-time-only actions, hence fully visible to the optimizer.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43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640"/>
            <a:ext cx="3719945" cy="1143000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 smtClean="0">
                <a:cs typeface="Courier New" panose="02070309020205020404" pitchFamily="49" charset="0"/>
              </a:rPr>
              <a:t>Run-time polymorphism</a:t>
            </a:r>
            <a:endParaRPr lang="en-US" sz="3100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2400" y="1762125"/>
            <a:ext cx="4024745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lpc1114_gpio : public pin_out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lpc1114_gpio( . . . ) . . .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override 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pin_out &amp;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pin_out &amp; pin ): pin( pin ){}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pin.set( 1 );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blink( lpc1114_gpio( 1, 2 )).run();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343400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pin_out_archetype {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typedef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has_pin_out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int port, int pin &gt;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public pin_out_archetype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set( bool value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emplate&lt; typename pin 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void run(){ 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65304"/>
            <a:ext cx="7924799" cy="46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before, some ugly details (initialization, timing, …) are omitted.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43400" y="116632"/>
            <a:ext cx="4117032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cs typeface="Courier New" panose="02070309020205020404" pitchFamily="49" charset="0"/>
              </a:rPr>
              <a:t>Compile-time polymorphism</a:t>
            </a:r>
            <a:endParaRPr lang="en-US" sz="3200" b="1" dirty="0">
              <a:cs typeface="Courier New" panose="02070309020205020404" pitchFamily="49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5626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189853" cy="687288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Generated code (C versus C++ C-T-P) 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357254" y="1484784"/>
            <a:ext cx="4405746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C++ with compile-time polymorphism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.L3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r4, .L5+12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neg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r3,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ldr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r0, .L5+16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_...waiting_324waitEj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.L3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66649"/>
              </p:ext>
            </p:extLst>
          </p:nvPr>
        </p:nvGraphicFramePr>
        <p:xfrm>
          <a:off x="611560" y="4653136"/>
          <a:ext cx="64498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6"/>
                <a:gridCol w="1693096"/>
                <a:gridCol w="1693096"/>
              </a:tblGrid>
              <a:tr h="2794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C++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Code (bytes Flash)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16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RAM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CPU </a:t>
                      </a:r>
                      <a:r>
                        <a:rPr lang="nl-NL" sz="2400" b="1" dirty="0" err="1" smtClean="0"/>
                        <a:t>cycles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/>
                        <a:t>~ 9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228600" y="1484785"/>
            <a:ext cx="3733800" cy="26776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 with macro’s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r4, .L98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r3, #1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r0,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r1, [r4]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0559" y="4941168"/>
            <a:ext cx="12018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sym typeface="Wingdings" panose="05000000000000000000" pitchFamily="2" charset="2"/>
              </a:rPr>
              <a:t></a:t>
            </a:r>
            <a:endParaRPr lang="en-US" sz="96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19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825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Meeting C++ 2014 Berlijn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035" y="5798058"/>
            <a:ext cx="7881938" cy="8640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~ 330 attendees (incl. 50 students)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2 keynotes, 20 other speakers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</a:t>
            </a:fld>
            <a:endParaRPr lang="nl-NL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428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1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971600" y="3212976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target::gpio_0_0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74578" y="2420888"/>
            <a:ext cx="65532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typename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&gt; struct blinking 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pin_out_from&lt;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timing;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typename timing::duration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run(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duration t = duration::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( 500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){ 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timing::init();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pin::init();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for(;;){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pin::set( 0 );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anose="02070309020205020404" pitchFamily="49" charset="0"/>
              </a:rPr>
              <a:t>Blink: some (ugly?) details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8656" y="1484784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target;</a:t>
            </a:r>
          </a:p>
          <a:p>
            <a:pPr algn="l"/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gpio_1_2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target::waiting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&gt;::run();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20</a:t>
            </a:fld>
            <a:endParaRPr lang="nl-NL" dirty="0" smtClean="0"/>
          </a:p>
        </p:txBody>
      </p:sp>
      <p:sp>
        <p:nvSpPr>
          <p:cNvPr id="3" name="PIJL-LINKS 2"/>
          <p:cNvSpPr/>
          <p:nvPr/>
        </p:nvSpPr>
        <p:spPr bwMode="auto">
          <a:xfrm>
            <a:off x="4499992" y="3267618"/>
            <a:ext cx="936104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52864" y="3212976"/>
            <a:ext cx="3754760" cy="4625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Type narrowing</a:t>
            </a:r>
            <a:endParaRPr lang="en-US" sz="2800" b="1" dirty="0"/>
          </a:p>
        </p:txBody>
      </p:sp>
      <p:sp>
        <p:nvSpPr>
          <p:cNvPr id="9" name="PIJL-LINKS 8"/>
          <p:cNvSpPr/>
          <p:nvPr/>
        </p:nvSpPr>
        <p:spPr bwMode="auto">
          <a:xfrm>
            <a:off x="2771800" y="4608449"/>
            <a:ext cx="2715720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508104" y="4581128"/>
            <a:ext cx="3754760" cy="46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b="1" kern="0" dirty="0" smtClean="0"/>
              <a:t>Explicit initialization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2451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build="p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pin archetypes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88372" y="1626075"/>
            <a:ext cx="329154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375164" y="5112704"/>
            <a:ext cx="39970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pin_oc_archetype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6" name="TextBox 3"/>
          <p:cNvSpPr txBox="1">
            <a:spLocks/>
          </p:cNvSpPr>
          <p:nvPr/>
        </p:nvSpPr>
        <p:spPr>
          <a:xfrm>
            <a:off x="4572000" y="1628800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7" name="TextBox 3"/>
          <p:cNvSpPr txBox="1">
            <a:spLocks/>
          </p:cNvSpPr>
          <p:nvPr/>
        </p:nvSpPr>
        <p:spPr>
          <a:xfrm>
            <a:off x="2375164" y="3040967"/>
            <a:ext cx="3997036" cy="1828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struct pin_in_out_archetype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21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300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6248400" cy="678904"/>
          </a:xfrm>
        </p:spPr>
        <p:txBody>
          <a:bodyPr>
            <a:normAutofit/>
          </a:bodyPr>
          <a:lstStyle/>
          <a:p>
            <a:r>
              <a:rPr lang="en-US" dirty="0" smtClean="0"/>
              <a:t>Type narrowing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67544" y="1777805"/>
            <a:ext cx="3426024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72880" y="1777805"/>
            <a:ext cx="4419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strike="dbl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410200"/>
            <a:ext cx="8583488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parameter is type-checked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adapts to the parameter 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Initialization is ‘complete’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 smtClean="0"/>
              <a:t>The code can’t accidentally use an inappropriate method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570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/>
          </p:cNvSpPr>
          <p:nvPr/>
        </p:nvSpPr>
        <p:spPr bwMode="auto">
          <a:xfrm>
            <a:off x="323528" y="3645024"/>
            <a:ext cx="8229600" cy="9417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225"/>
            <a:ext cx="8229600" cy="5847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in_out_from&lt;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20590" y="2204629"/>
            <a:ext cx="8229600" cy="38225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23</a:t>
            </a:fld>
            <a:endParaRPr lang="nl-NL" dirty="0" smtClean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323528" y="1539832"/>
            <a:ext cx="8229600" cy="51521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pin::has_pin_in_out &gt; :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200" b="1" kern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pin::direction_set_output(); </a:t>
            </a: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  <a:endParaRPr lang="en-US" sz="1200" b="1" kern="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34897"/>
            <a:ext cx="6248400" cy="584775"/>
          </a:xfrm>
          <a:ln>
            <a:noFill/>
          </a:ln>
        </p:spPr>
        <p:txBody>
          <a:bodyPr/>
          <a:lstStyle/>
          <a:p>
            <a:r>
              <a:rPr lang="en-US" dirty="0" smtClean="0"/>
              <a:t>Don’t say it in a comment 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228600" y="2137845"/>
            <a:ext cx="4038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typedef . . .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in_a0;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alarm_led;</a:t>
            </a:r>
          </a:p>
          <a:p>
            <a:pPr marL="0" indent="0"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the alarm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 pin is active low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 bool alarm_led_active = false;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set( !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larm_led_active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 . . . 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alarm_led_active );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19600" y="3631704"/>
            <a:ext cx="4419600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invert&lt;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alarm_led;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alarm_led::set(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0" y="2564904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b="1" dirty="0" smtClean="0"/>
              <a:t>ay it in the code</a:t>
            </a:r>
            <a:endParaRPr lang="en-US" sz="32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24</a:t>
            </a:fld>
            <a:endParaRPr lang="nl-NL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404664"/>
            <a:ext cx="624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/>
              <a:t>i</a:t>
            </a:r>
            <a:r>
              <a:rPr lang="en-US" kern="0" dirty="0" smtClean="0"/>
              <a:t>nvert&lt; . . .  &gt;</a:t>
            </a:r>
            <a:endParaRPr lang="en-US" kern="0" dirty="0"/>
          </a:p>
        </p:txBody>
      </p:sp>
      <p:pic>
        <p:nvPicPr>
          <p:cNvPr id="1026" name="Picture 2" descr="TN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648"/>
            <a:ext cx="1450052" cy="14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99866" y="1264405"/>
            <a:ext cx="2874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decorator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94320"/>
          </a:xfrm>
        </p:spPr>
        <p:txBody>
          <a:bodyPr/>
          <a:lstStyle/>
          <a:p>
            <a:r>
              <a:rPr lang="en-US" dirty="0" smtClean="0"/>
              <a:t>Pin invert&lt; . . . &gt; template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971600" y="1556792"/>
            <a:ext cx="6120680" cy="486287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unsupported,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dummy = void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 {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unsupported ) == 0, "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." );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pin_in_archetype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struct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pin_out_archetype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pin::has_pin_in_out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pin_in_out_archetype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direction_set_input(){ pin::direction_set_input(); }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direction_set_output(){ pin::direction_set_output(); }   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}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pin::has_pin_oc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pin_oc_archetype {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25</a:t>
            </a:fld>
            <a:endParaRPr lang="nl-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36296" y="5085184"/>
            <a:ext cx="1779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/>
              <a:t>Often: </a:t>
            </a:r>
          </a:p>
          <a:p>
            <a:pPr algn="l"/>
            <a:r>
              <a:rPr lang="en-US" sz="1800" b="1" dirty="0" smtClean="0"/>
              <a:t>   ZERO cost!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70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7046168" cy="640358"/>
          </a:xfrm>
        </p:spPr>
        <p:txBody>
          <a:bodyPr/>
          <a:lstStyle/>
          <a:p>
            <a:r>
              <a:rPr lang="en-US" dirty="0" smtClean="0"/>
              <a:t>Some more pin &amp; port decorators</a:t>
            </a:r>
            <a:endParaRPr lang="en-US" dirty="0"/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403648" y="1700808"/>
            <a:ext cx="5112568" cy="44873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the stated pin or port type from p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pin_oc_from&lt;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port_in_out_from&lt; p &gt;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port_oc_from&lt; p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 port of the stated type from pins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p, ...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invert the value read from or written to p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invert&lt; p &gt;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pin or port that writes to all pins or ports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ll&lt; p, ... &gt;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9090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(1)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2060848"/>
            <a:ext cx="8928992" cy="4248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Abstraction tool is the class template with only static contents (classes, methods, attributes)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Composition is by template instantiation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Method call syntax is class::method(…) instead of </a:t>
            </a:r>
            <a:r>
              <a:rPr lang="en-US" b="1" dirty="0" err="1" smtClean="0"/>
              <a:t>object.method</a:t>
            </a:r>
            <a:r>
              <a:rPr lang="en-US" b="1" dirty="0" smtClean="0"/>
              <a:t>(…)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Header-only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93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Courier New" panose="02070309020205020404" pitchFamily="49" charset="0"/>
              </a:rPr>
              <a:t>Using static class templates: consequences (2)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2276872"/>
            <a:ext cx="8458200" cy="392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</a:t>
            </a:r>
            <a:r>
              <a:rPr lang="en-US" sz="2800" b="1" dirty="0"/>
              <a:t>objects (of such classes) are created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memory management, no dangling references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Sharing of identical constructs is automatic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No automatic construction: explicit init()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Overhead can be zero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550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6705600" cy="622301"/>
          </a:xfrm>
        </p:spPr>
        <p:txBody>
          <a:bodyPr>
            <a:normAutofit/>
          </a:bodyPr>
          <a:lstStyle/>
          <a:p>
            <a:r>
              <a:rPr lang="nl-NL" dirty="0" smtClean="0"/>
              <a:t>Long term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54" y="1988840"/>
            <a:ext cx="8229600" cy="44644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sz="5500" b="1" i="1" dirty="0" smtClean="0"/>
              <a:t>A use case</a:t>
            </a:r>
          </a:p>
          <a:p>
            <a:pPr marL="0" indent="0">
              <a:buNone/>
            </a:pPr>
            <a:endParaRPr lang="nl-NL" sz="2500" b="1" dirty="0"/>
          </a:p>
          <a:p>
            <a:pPr marL="0" indent="0">
              <a:buNone/>
            </a:pPr>
            <a:endParaRPr lang="nl-NL" sz="3400" b="1" dirty="0">
              <a:sym typeface="Wingdings" panose="05000000000000000000" pitchFamily="2" charset="2"/>
            </a:endParaRPr>
          </a:p>
          <a:p>
            <a:pPr marL="476250" lvl="1" indent="0">
              <a:buNone/>
            </a:pPr>
            <a:r>
              <a:rPr lang="en-US" sz="6200" b="1" dirty="0" smtClean="0">
                <a:sym typeface="Wingdings" panose="05000000000000000000" pitchFamily="2" charset="2"/>
              </a:rPr>
              <a:t>Write library code for reading the temperature from an LM75 chip (I2C interface).</a:t>
            </a:r>
            <a:r>
              <a:rPr lang="nl-NL" sz="6200" b="1" dirty="0">
                <a:sym typeface="Wingdings" panose="05000000000000000000" pitchFamily="2" charset="2"/>
              </a:rPr>
              <a:t> </a:t>
            </a:r>
            <a:r>
              <a:rPr lang="nl-NL" sz="6200" b="1" dirty="0" smtClean="0">
                <a:sym typeface="Wingdings" panose="05000000000000000000" pitchFamily="2" charset="2"/>
              </a:rPr>
              <a:t>Write it once and for all.</a:t>
            </a: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6400" b="1" dirty="0" smtClean="0">
                <a:sym typeface="Wingdings" panose="05000000000000000000" pitchFamily="2" charset="2"/>
              </a:rPr>
              <a:t>What should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Getting the data bits from the LM75 (using I2C)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Converting the data bits to a temperature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Maybe detecting errors in the data bits (passing I2C errors along?)</a:t>
            </a: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6400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6400" b="1" dirty="0" smtClean="0">
                <a:sym typeface="Wingdings" panose="05000000000000000000" pitchFamily="2" charset="2"/>
              </a:rPr>
              <a:t>What should NOT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I/O pin handling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I2C protocol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Timing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datatype (int, float, double, fixed-point,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Conversion to the requested unit (Kelvin, </a:t>
            </a:r>
            <a:r>
              <a:rPr lang="en-US" sz="6400" b="1" dirty="0" err="1" smtClean="0">
                <a:sym typeface="Wingdings" panose="05000000000000000000" pitchFamily="2" charset="2"/>
              </a:rPr>
              <a:t>Celcius</a:t>
            </a:r>
            <a:r>
              <a:rPr lang="en-US" sz="6400" b="1" dirty="0" smtClean="0">
                <a:sym typeface="Wingdings" panose="05000000000000000000" pitchFamily="2" charset="2"/>
              </a:rPr>
              <a:t>, Fahrenheit,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dirty="0" smtClean="0">
                <a:sym typeface="Wingdings" panose="05000000000000000000" pitchFamily="2" charset="2"/>
              </a:rPr>
              <a:t> Floating point calls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6752"/>
            <a:ext cx="174219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29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972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6" y="404664"/>
            <a:ext cx="6830144" cy="579438"/>
          </a:xfrm>
        </p:spPr>
        <p:txBody>
          <a:bodyPr/>
          <a:lstStyle/>
          <a:p>
            <a:r>
              <a:rPr lang="nl-NL" dirty="0" smtClean="0"/>
              <a:t>Micro-controllers are everywhere</a:t>
            </a:r>
            <a:endParaRPr lang="en-US" dirty="0"/>
          </a:p>
        </p:txBody>
      </p:sp>
      <p:sp>
        <p:nvSpPr>
          <p:cNvPr id="8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</a:t>
            </a:fld>
            <a:endParaRPr lang="nl-NL" dirty="0" smtClean="0"/>
          </a:p>
        </p:txBody>
      </p:sp>
      <p:pic>
        <p:nvPicPr>
          <p:cNvPr id="83" name="Picture 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9" y="1675814"/>
            <a:ext cx="1489069" cy="10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51" y="4843286"/>
            <a:ext cx="2912162" cy="145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60" y="1560502"/>
            <a:ext cx="1105203" cy="136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31" y="2874608"/>
            <a:ext cx="1420497" cy="109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4"/>
            <a:ext cx="1399034" cy="1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1152128" cy="11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05064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90" y="1493385"/>
            <a:ext cx="2088232" cy="10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129780"/>
            <a:ext cx="1440160" cy="116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420888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808" y="4581128"/>
            <a:ext cx="1588067" cy="120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5997" y="2611607"/>
            <a:ext cx="878011" cy="182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4909" y="5044139"/>
            <a:ext cx="1057527" cy="167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328" y="1484785"/>
            <a:ext cx="1395239" cy="95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" y="5363958"/>
            <a:ext cx="1006657" cy="13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51" y="3915921"/>
            <a:ext cx="1225302" cy="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70" y="5615676"/>
            <a:ext cx="10715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4368" y="2996952"/>
            <a:ext cx="1177673" cy="128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" descr="http://dakzoekje.nl/images/enkelband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707904" y="5949280"/>
            <a:ext cx="864096" cy="635975"/>
          </a:xfrm>
          <a:prstGeom prst="rect">
            <a:avLst/>
          </a:prstGeom>
          <a:noFill/>
        </p:spPr>
      </p:pic>
      <p:pic>
        <p:nvPicPr>
          <p:cNvPr id="102" name="Picture 5" descr="http://www.egoweblog.nl/wp-content/uploads/2010/06/20100104191235OV-chipkaart_studenten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11241" y="4175040"/>
            <a:ext cx="1296144" cy="812176"/>
          </a:xfrm>
          <a:prstGeom prst="rect">
            <a:avLst/>
          </a:prstGeom>
          <a:noFill/>
        </p:spPr>
      </p:pic>
      <p:pic>
        <p:nvPicPr>
          <p:cNvPr id="103" name="Picture 7" descr="http://www.brabant.nl/dossiers/dossiers-op-thema/verkeer-en-vervoer/openbaar-vervoer/-/media/EF0F433ADADA4DCBACD406B2254ACED8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27784" y="3140968"/>
            <a:ext cx="1008112" cy="112443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220072" y="3068960"/>
            <a:ext cx="959171" cy="12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12160" y="3284984"/>
            <a:ext cx="1150159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9" y="3678397"/>
            <a:ext cx="1147342" cy="130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3" y="4693125"/>
            <a:ext cx="1079860" cy="13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6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564904"/>
            <a:ext cx="8496944" cy="24806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Identify and/or implement abstraction(s) for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Values (units, </a:t>
            </a:r>
            <a:r>
              <a:rPr lang="en-US" b="1" dirty="0" smtClean="0"/>
              <a:t>fixed-point</a:t>
            </a:r>
            <a:r>
              <a:rPr lang="en-US" b="1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Timing (including multithreading)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/>
              <a:t>Error handling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Handle parallel hierachies (mix with objects)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30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997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Devirtualization?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23528" y="1628800"/>
            <a:ext cx="8352928" cy="15696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Compilers are starting to do devirtualization (as part </a:t>
            </a:r>
            <a:r>
              <a:rPr lang="en-US" sz="2400" dirty="0"/>
              <a:t>of whole-program </a:t>
            </a:r>
            <a:r>
              <a:rPr lang="en-US" sz="2400" dirty="0" smtClean="0"/>
              <a:t>optimization). How would perfect de-virtualization compare to the static-class-template approach?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31</a:t>
            </a:fld>
            <a:endParaRPr lang="nl-NL" dirty="0" smtClean="0"/>
          </a:p>
        </p:txBody>
      </p:sp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419448"/>
              </p:ext>
            </p:extLst>
          </p:nvPr>
        </p:nvGraphicFramePr>
        <p:xfrm>
          <a:off x="323528" y="3501008"/>
          <a:ext cx="83529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198"/>
                <a:gridCol w="46557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Objects + ideal</a:t>
                      </a:r>
                      <a:r>
                        <a:rPr lang="en-US" baseline="0" dirty="0" smtClean="0"/>
                        <a:t> devirtualization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r>
                        <a:rPr lang="en-US" baseline="0" dirty="0" smtClean="0"/>
                        <a:t> class templates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</a:t>
                      </a:r>
                      <a:r>
                        <a:rPr lang="en-US" baseline="0" dirty="0" smtClean="0"/>
                        <a:t>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Compile/link</a:t>
                      </a:r>
                      <a:r>
                        <a:rPr lang="en-US" baseline="0" dirty="0" smtClean="0"/>
                        <a:t> time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Global, stack</a:t>
                      </a:r>
                      <a:r>
                        <a:rPr lang="en-US" baseline="0" dirty="0" smtClean="0"/>
                        <a:t> or heap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</a:t>
                      </a:r>
                      <a:r>
                        <a:rPr lang="en-US" baseline="0" dirty="0" smtClean="0"/>
                        <a:t> global allocation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Danger of dangling references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such danger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Run-time flexibility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 extra effort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requires planning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Sharing is automatic (prevention is</a:t>
                      </a:r>
                      <a:r>
                        <a:rPr lang="en-US" baseline="0" dirty="0" smtClean="0"/>
                        <a:t> tricky)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Well-known syntax &amp; style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Unfamiliar syntax &amp; style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language issues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060848"/>
            <a:ext cx="8229600" cy="4221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Class templates and plain classes can’t have the same </a:t>
            </a:r>
            <a:r>
              <a:rPr lang="en-US" sz="2400" b="1" dirty="0" smtClean="0"/>
              <a:t>name.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The syntax for using static attributes of class templates can be horrible.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A LOT of </a:t>
            </a:r>
            <a:r>
              <a:rPr lang="en-US" sz="2400" b="1" i="1" dirty="0" smtClean="0"/>
              <a:t>template</a:t>
            </a:r>
            <a:r>
              <a:rPr lang="en-US" sz="2400" b="1" dirty="0" smtClean="0"/>
              <a:t> and </a:t>
            </a:r>
            <a:r>
              <a:rPr lang="en-US" sz="2400" b="1" i="1" dirty="0" smtClean="0"/>
              <a:t>typename</a:t>
            </a:r>
            <a:r>
              <a:rPr lang="en-US" sz="2400" b="1" dirty="0" smtClean="0"/>
              <a:t> prefixes can be required to disambiguate (template parameter-) dependent names.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C++0x11 has </a:t>
            </a:r>
            <a:r>
              <a:rPr lang="en-US" sz="2400" b="1" i="1" dirty="0" smtClean="0"/>
              <a:t>override</a:t>
            </a:r>
            <a:r>
              <a:rPr lang="en-US" sz="2400" b="1" dirty="0" smtClean="0"/>
              <a:t> for </a:t>
            </a:r>
            <a:r>
              <a:rPr lang="en-US" sz="2400" b="1" dirty="0"/>
              <a:t>virtual methods, </a:t>
            </a:r>
            <a:r>
              <a:rPr lang="en-US" sz="2400" b="1" dirty="0" smtClean="0"/>
              <a:t>but there is no equivalent for static methods.</a:t>
            </a:r>
            <a:endParaRPr lang="en-US" sz="2400" b="1" dirty="0"/>
          </a:p>
          <a:p>
            <a:endParaRPr lang="nl-NL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32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49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425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239000" cy="672729"/>
          </a:xfrm>
        </p:spPr>
        <p:txBody>
          <a:bodyPr>
            <a:normAutofit/>
          </a:bodyPr>
          <a:lstStyle/>
          <a:p>
            <a:r>
              <a:rPr lang="en-US" dirty="0" smtClean="0"/>
              <a:t>C++ language wish list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907704" y="2737140"/>
            <a:ext cx="5904656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Allow </a:t>
            </a:r>
            <a:r>
              <a:rPr lang="en-US" sz="2000" dirty="0" smtClean="0">
                <a:solidFill>
                  <a:srgbClr val="FF0000"/>
                </a:solidFill>
              </a:rPr>
              <a:t>override</a:t>
            </a:r>
            <a:r>
              <a:rPr lang="en-US" sz="2000" dirty="0" smtClean="0"/>
              <a:t> for static methods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Allow a static operator()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Allow template / class name overloading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Allow </a:t>
            </a:r>
            <a:r>
              <a:rPr lang="en-US" sz="2000" dirty="0">
                <a:solidFill>
                  <a:srgbClr val="FF0000"/>
                </a:solidFill>
              </a:rPr>
              <a:t>constexpr char </a:t>
            </a:r>
            <a:r>
              <a:rPr lang="en-US" sz="2000" dirty="0" smtClean="0">
                <a:solidFill>
                  <a:srgbClr val="FF0000"/>
                </a:solidFill>
              </a:rPr>
              <a:t>* </a:t>
            </a:r>
            <a:r>
              <a:rPr lang="en-US" sz="2000" dirty="0" smtClean="0"/>
              <a:t>as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template </a:t>
            </a:r>
            <a:r>
              <a:rPr lang="en-US" sz="2000" dirty="0" smtClean="0">
                <a:solidFill>
                  <a:srgbClr val="FF0000"/>
                </a:solidFill>
              </a:rPr>
              <a:t>parameter </a:t>
            </a:r>
            <a:r>
              <a:rPr lang="en-US" sz="2000" dirty="0" smtClean="0"/>
              <a:t>(if possible all </a:t>
            </a:r>
            <a:r>
              <a:rPr lang="en-US" sz="2000" dirty="0" err="1" smtClean="0">
                <a:solidFill>
                  <a:srgbClr val="FF0000"/>
                </a:solidFill>
              </a:rPr>
              <a:t>constexpr</a:t>
            </a:r>
            <a:r>
              <a:rPr lang="en-US" sz="2000" dirty="0" err="1" smtClean="0"/>
              <a:t>’s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?)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Get </a:t>
            </a:r>
            <a:r>
              <a:rPr lang="en-US" sz="2000" dirty="0"/>
              <a:t>rid of (some of) </a:t>
            </a:r>
            <a:r>
              <a:rPr lang="en-US" sz="2000" dirty="0" smtClean="0"/>
              <a:t>those mandatory </a:t>
            </a:r>
            <a:r>
              <a:rPr lang="en-US" sz="2000" dirty="0" smtClean="0">
                <a:solidFill>
                  <a:srgbClr val="FF0000"/>
                </a:solidFill>
              </a:rPr>
              <a:t>template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typename </a:t>
            </a:r>
            <a:r>
              <a:rPr lang="en-US" sz="2000" dirty="0" smtClean="0"/>
              <a:t>qualifiers </a:t>
            </a:r>
          </a:p>
        </p:txBody>
      </p:sp>
      <p:sp>
        <p:nvSpPr>
          <p:cNvPr id="6" name="Tijdelijke aanduiding voor inhoud 3"/>
          <p:cNvSpPr txBox="1">
            <a:spLocks/>
          </p:cNvSpPr>
          <p:nvPr/>
        </p:nvSpPr>
        <p:spPr>
          <a:xfrm>
            <a:off x="990600" y="6242340"/>
            <a:ext cx="74104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PS: I will NOT donate a kidney.</a:t>
            </a:r>
          </a:p>
          <a:p>
            <a:endParaRPr lang="nl-NL" sz="20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33</a:t>
            </a:fld>
            <a:endParaRPr lang="nl-NL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55973"/>
            <a:ext cx="2520280" cy="24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794518" y="1628800"/>
            <a:ext cx="7881938" cy="49675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Current C++ libraries and programming practices are often not optimal for very small systems.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Compile-time polymorphism using static class templates (no objects!)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</a:t>
            </a:r>
            <a:r>
              <a:rPr lang="en-US" sz="2400" b="1" dirty="0" smtClean="0"/>
              <a:t>an be as efficient as C macro’s.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Has an abstraction power comparable in power but very different in nature to classic run-time-objects-based OO.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There is a lot of interesting work to do to create C++ libraries that help programming very small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34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058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Some small micro-controllers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21428"/>
            <a:ext cx="1981200" cy="1828800"/>
          </a:xfrm>
          <a:solidFill>
            <a:srgbClr val="FFC000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PIC12F200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8-bit CPU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256 Flash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16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</a:t>
            </a:r>
            <a:r>
              <a:rPr lang="nl-NL" dirty="0" smtClean="0">
                <a:sym typeface="Wingdings" panose="05000000000000000000" pitchFamily="2" charset="2"/>
              </a:rPr>
              <a:t> 0.28@100</a:t>
            </a: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43200" y="3863181"/>
            <a:ext cx="1981200" cy="182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LPC810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32-bit CPU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8k Flash</a:t>
            </a:r>
          </a:p>
          <a:p>
            <a:pPr marL="0" indent="0" algn="ctr">
              <a:buFont typeface="Arial" pitchFamily="34" charset="0"/>
              <a:buNone/>
            </a:pPr>
            <a:r>
              <a:rPr lang="nl-NL" dirty="0" smtClean="0">
                <a:sym typeface="Wingdings" panose="05000000000000000000" pitchFamily="2" charset="2"/>
              </a:rPr>
              <a:t>2k RAM</a:t>
            </a:r>
          </a:p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€ </a:t>
            </a:r>
            <a:r>
              <a:rPr lang="nl-NL" dirty="0" smtClean="0">
                <a:sym typeface="Wingdings" panose="05000000000000000000" pitchFamily="2" charset="2"/>
              </a:rPr>
              <a:t>0.67@100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7886" y="1896616"/>
            <a:ext cx="5175448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As yet no C</a:t>
            </a:r>
            <a:r>
              <a:rPr lang="en-US" sz="2400" b="1" dirty="0"/>
              <a:t>++ </a:t>
            </a:r>
            <a:r>
              <a:rPr lang="en-US" sz="2400" b="1" dirty="0" smtClean="0"/>
              <a:t>compiler*:</a:t>
            </a:r>
          </a:p>
          <a:p>
            <a:r>
              <a:rPr lang="en-US" sz="2400" b="1" dirty="0" smtClean="0"/>
              <a:t>8-bits</a:t>
            </a:r>
          </a:p>
          <a:p>
            <a:r>
              <a:rPr lang="en-US" sz="2400" b="1" dirty="0" smtClean="0"/>
              <a:t>crazy CPU architecture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3874799"/>
            <a:ext cx="3886199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A low-end chip for C++: </a:t>
            </a:r>
          </a:p>
          <a:p>
            <a:r>
              <a:rPr lang="en-US" sz="2400" b="1" dirty="0" smtClean="0"/>
              <a:t>32 bits</a:t>
            </a:r>
          </a:p>
          <a:p>
            <a:r>
              <a:rPr lang="en-US" sz="2400" b="1" dirty="0" smtClean="0"/>
              <a:t>Cortex-M0+</a:t>
            </a:r>
          </a:p>
          <a:p>
            <a:r>
              <a:rPr lang="en-US" sz="2400" b="1" dirty="0" smtClean="0"/>
              <a:t>GCC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7" y="1981200"/>
            <a:ext cx="866585" cy="72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22613"/>
            <a:ext cx="390590" cy="36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65" y="4050002"/>
            <a:ext cx="608535" cy="6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45880"/>
            <a:ext cx="639266" cy="60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28254" y="6172200"/>
            <a:ext cx="7834745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* There are 8-bit CPUs that do support C++.</a:t>
            </a:r>
            <a:endParaRPr lang="en-US" sz="1800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4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884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Small microcontroller economics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16832"/>
            <a:ext cx="7881938" cy="4536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sz="2400" b="1" dirty="0" smtClean="0"/>
              <a:t>Product cost scales with use of resources: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CPU speed (power consumption!!)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code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(Flash)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sz="2400" b="1" dirty="0" smtClean="0"/>
              <a:t>data </a:t>
            </a:r>
            <a:r>
              <a:rPr lang="nl-NL" sz="2400" b="1" dirty="0" err="1" smtClean="0"/>
              <a:t>size</a:t>
            </a:r>
            <a:r>
              <a:rPr lang="nl-NL" sz="2400" b="1" dirty="0" smtClean="0"/>
              <a:t> (RAM)</a:t>
            </a:r>
          </a:p>
          <a:p>
            <a:r>
              <a:rPr lang="nl-NL" sz="2400" b="1" dirty="0" smtClean="0"/>
              <a:t>Those prices are payed by the </a:t>
            </a:r>
            <a:r>
              <a:rPr lang="nl-NL" sz="2400" b="1" i="1" dirty="0" smtClean="0"/>
              <a:t>manufacturer</a:t>
            </a:r>
            <a:r>
              <a:rPr lang="nl-NL" sz="2400" b="1" dirty="0" smtClean="0"/>
              <a:t>, not by the </a:t>
            </a:r>
            <a:r>
              <a:rPr lang="nl-NL" sz="2400" b="1" i="1" dirty="0" smtClean="0"/>
              <a:t>end user </a:t>
            </a:r>
            <a:r>
              <a:rPr lang="nl-NL" sz="2400" b="1" dirty="0" smtClean="0"/>
              <a:t>(as for desktop software).</a:t>
            </a:r>
          </a:p>
          <a:p>
            <a:endParaRPr lang="nl-NL" sz="2400" b="1" dirty="0"/>
          </a:p>
          <a:p>
            <a:pPr marL="0" indent="0">
              <a:buNone/>
            </a:pPr>
            <a:r>
              <a:rPr lang="nl-NL" sz="2400" b="1" dirty="0" smtClean="0">
                <a:sym typeface="Wingdings" panose="05000000000000000000" pitchFamily="2" charset="2"/>
              </a:rPr>
              <a:t> Pressure on the developers to reduce resource use: every data byte or instruction counts (even if only in the perception of the managers).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5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374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nl-NL" sz="3600" dirty="0"/>
              <a:t>S</a:t>
            </a:r>
            <a:r>
              <a:rPr lang="nl-NL" sz="3600" dirty="0" smtClean="0"/>
              <a:t>mall micro-controller </a:t>
            </a:r>
            <a:br>
              <a:rPr lang="nl-NL" sz="3600" dirty="0" smtClean="0"/>
            </a:br>
            <a:r>
              <a:rPr lang="nl-NL" sz="3600" dirty="0" smtClean="0"/>
              <a:t>programming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08845"/>
            <a:ext cx="7881938" cy="3568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b="1" dirty="0" err="1" smtClean="0">
                <a:sym typeface="Wingdings" panose="05000000000000000000" pitchFamily="2" charset="2"/>
              </a:rPr>
              <a:t>Typically</a:t>
            </a:r>
            <a:endParaRPr lang="nl-NL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Applications </a:t>
            </a:r>
            <a:r>
              <a:rPr lang="nl-NL" b="1" dirty="0">
                <a:sym typeface="Wingdings" panose="05000000000000000000" pitchFamily="2" charset="2"/>
              </a:rPr>
              <a:t>are </a:t>
            </a:r>
            <a:r>
              <a:rPr lang="nl-NL" b="1" dirty="0" smtClean="0">
                <a:sym typeface="Wingdings" panose="05000000000000000000" pitchFamily="2" charset="2"/>
              </a:rPr>
              <a:t>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Volumes are high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Worst-case timing constraints must be met (average timing is not important)</a:t>
            </a:r>
            <a:endParaRPr lang="nl-NL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 dominates (even assembler is still used)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6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494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600" dirty="0" smtClean="0"/>
              <a:t>Code re-</a:t>
            </a:r>
            <a:r>
              <a:rPr lang="nl-NL" sz="3600" dirty="0" err="1" smtClean="0"/>
              <a:t>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3"/>
            <a:ext cx="8229600" cy="3888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sym typeface="Wingdings" panose="05000000000000000000" pitchFamily="2" charset="2"/>
              </a:rPr>
              <a:t>Is hindered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Small size, so (perceived) benefit is 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Code is </a:t>
            </a:r>
            <a:r>
              <a:rPr lang="nl-NL" b="1" dirty="0" err="1" smtClean="0">
                <a:sym typeface="Wingdings" panose="05000000000000000000" pitchFamily="2" charset="2"/>
              </a:rPr>
              <a:t>often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written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by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e</a:t>
            </a:r>
            <a:r>
              <a:rPr lang="nl-NL" b="1" dirty="0" err="1" smtClean="0">
                <a:sym typeface="Wingdings" panose="05000000000000000000" pitchFamily="2" charset="2"/>
              </a:rPr>
              <a:t>lectrical</a:t>
            </a:r>
            <a:r>
              <a:rPr lang="nl-NL" b="1" dirty="0" smtClean="0">
                <a:sym typeface="Wingdings" panose="05000000000000000000" pitchFamily="2" charset="2"/>
              </a:rPr>
              <a:t> engineers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Lack of abstraction mechanisms in 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Each application has unique aspects, down to the lowest levels</a:t>
            </a: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7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45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627856"/>
          </a:xfrm>
        </p:spPr>
        <p:txBody>
          <a:bodyPr>
            <a:normAutofit/>
          </a:bodyPr>
          <a:lstStyle/>
          <a:p>
            <a:r>
              <a:rPr lang="nl-NL" dirty="0" smtClean="0"/>
              <a:t>So why should C++ be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3733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As a better C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b="1" dirty="0" smtClean="0">
                <a:sym typeface="Wingdings" panose="05000000000000000000" pitchFamily="2" charset="2"/>
              </a:rPr>
              <a:t>(same programming style, less room for errors)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Enables other programming styles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(OO, functional, templates, . . .)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ym typeface="Wingdings" panose="05000000000000000000" pitchFamily="2" charset="2"/>
              </a:rPr>
              <a:t>More opportunities for (efficient) code re-use</a:t>
            </a:r>
            <a:endParaRPr lang="nl-NL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8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204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nl-NL" dirty="0" smtClean="0"/>
              <a:t>Not 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on a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8229600" cy="43204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Heap: forget it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(if needed: per-size pools)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Floating point: often not practical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(no HW FPU, SW FP library is large and slow)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Exceptions: debatable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(but practical problems)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C++ standard library: large parts are unusable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(heap, float/double, worst-case performance)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ym typeface="Wingdings" panose="05000000000000000000" pitchFamily="2" charset="2"/>
              </a:rPr>
              <a:t>OO at run-time: often not needed</a:t>
            </a:r>
          </a:p>
          <a:p>
            <a:endParaRPr lang="nl-NL" sz="2400" b="1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 smtClean="0"/>
              <a:t>Objects? No Thanks! - </a:t>
            </a:r>
            <a:fld id="{59A447F0-827A-4AF5-999C-D25BF11492DF}" type="slidenum">
              <a:rPr lang="nl-NL" smtClean="0"/>
              <a:pPr/>
              <a:t>9</a:t>
            </a:fld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74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Amerfoort[2]">
  <a:themeElements>
    <a:clrScheme name="HUAmerfoort[2] 7">
      <a:dk1>
        <a:srgbClr val="000000"/>
      </a:dk1>
      <a:lt1>
        <a:srgbClr val="00A0D2"/>
      </a:lt1>
      <a:dk2>
        <a:srgbClr val="000000"/>
      </a:dk2>
      <a:lt2>
        <a:srgbClr val="005A6F"/>
      </a:lt2>
      <a:accent1>
        <a:srgbClr val="AAFFFD"/>
      </a:accent1>
      <a:accent2>
        <a:srgbClr val="FF1E00"/>
      </a:accent2>
      <a:accent3>
        <a:srgbClr val="AACDE5"/>
      </a:accent3>
      <a:accent4>
        <a:srgbClr val="000000"/>
      </a:accent4>
      <a:accent5>
        <a:srgbClr val="D2FFFE"/>
      </a:accent5>
      <a:accent6>
        <a:srgbClr val="E71A00"/>
      </a:accent6>
      <a:hlink>
        <a:srgbClr val="380060"/>
      </a:hlink>
      <a:folHlink>
        <a:srgbClr val="FFFFFF"/>
      </a:folHlink>
    </a:clrScheme>
    <a:fontScheme name="HUAmerfoort[2]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UAmerfoort[2] 1">
        <a:dk1>
          <a:srgbClr val="000000"/>
        </a:dk1>
        <a:lt1>
          <a:srgbClr val="FFFFFF"/>
        </a:lt1>
        <a:dk2>
          <a:srgbClr val="00ADCD"/>
        </a:dk2>
        <a:lt2>
          <a:srgbClr val="FFFFFF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merfoort[2] 2">
        <a:dk1>
          <a:srgbClr val="000000"/>
        </a:dk1>
        <a:lt1>
          <a:srgbClr val="00ADCD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000000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FFFFFF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4">
        <a:dk1>
          <a:srgbClr val="000000"/>
        </a:dk1>
        <a:lt1>
          <a:srgbClr val="FFFFFF"/>
        </a:lt1>
        <a:dk2>
          <a:srgbClr val="000000"/>
        </a:dk2>
        <a:lt2>
          <a:srgbClr val="005A6F"/>
        </a:lt2>
        <a:accent1>
          <a:srgbClr val="FF1E00"/>
        </a:accent1>
        <a:accent2>
          <a:srgbClr val="005A6F"/>
        </a:accent2>
        <a:accent3>
          <a:srgbClr val="FFFFFF"/>
        </a:accent3>
        <a:accent4>
          <a:srgbClr val="000000"/>
        </a:accent4>
        <a:accent5>
          <a:srgbClr val="FFABAA"/>
        </a:accent5>
        <a:accent6>
          <a:srgbClr val="005164"/>
        </a:accent6>
        <a:hlink>
          <a:srgbClr val="FF1E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5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92DDFD"/>
        </a:accent1>
        <a:accent2>
          <a:srgbClr val="FF007E"/>
        </a:accent2>
        <a:accent3>
          <a:srgbClr val="AAD3E3"/>
        </a:accent3>
        <a:accent4>
          <a:srgbClr val="000000"/>
        </a:accent4>
        <a:accent5>
          <a:srgbClr val="C7EBFE"/>
        </a:accent5>
        <a:accent6>
          <a:srgbClr val="E70072"/>
        </a:accent6>
        <a:hlink>
          <a:srgbClr val="FFBD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6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AAD5DB"/>
        </a:accent1>
        <a:accent2>
          <a:srgbClr val="FF1E00"/>
        </a:accent2>
        <a:accent3>
          <a:srgbClr val="AAD3E3"/>
        </a:accent3>
        <a:accent4>
          <a:srgbClr val="000000"/>
        </a:accent4>
        <a:accent5>
          <a:srgbClr val="D2E7EA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7">
        <a:dk1>
          <a:srgbClr val="000000"/>
        </a:dk1>
        <a:lt1>
          <a:srgbClr val="00A0D2"/>
        </a:lt1>
        <a:dk2>
          <a:srgbClr val="000000"/>
        </a:dk2>
        <a:lt2>
          <a:srgbClr val="005A6F"/>
        </a:lt2>
        <a:accent1>
          <a:srgbClr val="AAFFFD"/>
        </a:accent1>
        <a:accent2>
          <a:srgbClr val="FF1E00"/>
        </a:accent2>
        <a:accent3>
          <a:srgbClr val="AACDE5"/>
        </a:accent3>
        <a:accent4>
          <a:srgbClr val="000000"/>
        </a:accent4>
        <a:accent5>
          <a:srgbClr val="D2FFFE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HUAmerfoort[2]</Template>
  <TotalTime>569</TotalTime>
  <Words>2787</Words>
  <Application>Microsoft Office PowerPoint</Application>
  <PresentationFormat>Diavoorstelling (4:3)</PresentationFormat>
  <Paragraphs>643</Paragraphs>
  <Slides>34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5" baseType="lpstr">
      <vt:lpstr>HUAmerfoort[2]</vt:lpstr>
      <vt:lpstr>Objects? No Thanks!</vt:lpstr>
      <vt:lpstr>Meeting C++ 2014 Berlijn</vt:lpstr>
      <vt:lpstr>Micro-controllers are everywhere</vt:lpstr>
      <vt:lpstr>Some small micro-controllers</vt:lpstr>
      <vt:lpstr>Small microcontroller economics</vt:lpstr>
      <vt:lpstr>Small micro-controller  programming</vt:lpstr>
      <vt:lpstr>Code re-use</vt:lpstr>
      <vt:lpstr>So why should C++ be used?</vt:lpstr>
      <vt:lpstr>Not like working on a desktop</vt:lpstr>
      <vt:lpstr>Test case: blink a LED</vt:lpstr>
      <vt:lpstr>Blink a LED in C</vt:lpstr>
      <vt:lpstr>PIN_SET( 1, 0, 1 )</vt:lpstr>
      <vt:lpstr>Classic OO pin abstraction</vt:lpstr>
      <vt:lpstr>Metrics</vt:lpstr>
      <vt:lpstr>Generated code (C++ OO-style)</vt:lpstr>
      <vt:lpstr>Why so much code?</vt:lpstr>
      <vt:lpstr>Alternative: compile-time polymorphism</vt:lpstr>
      <vt:lpstr>Run-time polymorphism</vt:lpstr>
      <vt:lpstr>Generated code (C versus C++ C-T-P) </vt:lpstr>
      <vt:lpstr>Blink: some (ugly?) details </vt:lpstr>
      <vt:lpstr>Four pin archetypes</vt:lpstr>
      <vt:lpstr>Type narrowing</vt:lpstr>
      <vt:lpstr>pin_out_from&lt; . . . &gt; template</vt:lpstr>
      <vt:lpstr>Don’t say it in a comment </vt:lpstr>
      <vt:lpstr>Pin invert&lt; . . . &gt; template</vt:lpstr>
      <vt:lpstr>Some more pin &amp; port decorators</vt:lpstr>
      <vt:lpstr>Using static class templates: consequences (1)</vt:lpstr>
      <vt:lpstr>Using static class templates: consequences (2)</vt:lpstr>
      <vt:lpstr>Long term view</vt:lpstr>
      <vt:lpstr>Next steps</vt:lpstr>
      <vt:lpstr>Devirtualization?</vt:lpstr>
      <vt:lpstr>C++ language issues</vt:lpstr>
      <vt:lpstr>C++ language wish list</vt:lpstr>
      <vt:lpstr>Summary</vt:lpstr>
    </vt:vector>
  </TitlesOfParts>
  <Company>Hogeschool van Utrecht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 powerpoint-presentatie</dc:title>
  <dc:creator>ilja.beun</dc:creator>
  <cp:lastModifiedBy>Gebruiker</cp:lastModifiedBy>
  <cp:revision>49</cp:revision>
  <cp:lastPrinted>2014-11-17T11:21:31Z</cp:lastPrinted>
  <dcterms:created xsi:type="dcterms:W3CDTF">2007-11-06T09:58:22Z</dcterms:created>
  <dcterms:modified xsi:type="dcterms:W3CDTF">2014-12-14T13:17:38Z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</Properties>
</file>